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8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80" r:id="rId2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02" Type="http://schemas.openxmlformats.org/officeDocument/2006/relationships/slide" Target="slides/slide8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9.xml"/></Relationships>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83AD1678-B796-05F7-FAB9-C8C46871CB67}"/>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CA8E2-B00F-4D6D-B9E8-314D3C3F2517}"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31485" name="Line 29">
            <a:extLst>
              <a:ext uri="{FF2B5EF4-FFF2-40B4-BE49-F238E27FC236}">
                <a16:creationId xmlns:a16="http://schemas.microsoft.com/office/drawing/2014/main" id="{173A8417-B15B-A9B9-6DCD-D599956AAA61}"/>
              </a:ext>
            </a:extLst>
          </p:cNvPr>
          <p:cNvSpPr>
            <a:spLocks noChangeShapeType="1"/>
          </p:cNvSpPr>
          <p:nvPr/>
        </p:nvSpPr>
        <p:spPr bwMode="auto">
          <a:xfrm>
            <a:off x="3006725" y="161925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58" name="Rectangle 2">
            <a:extLst>
              <a:ext uri="{FF2B5EF4-FFF2-40B4-BE49-F238E27FC236}">
                <a16:creationId xmlns:a16="http://schemas.microsoft.com/office/drawing/2014/main" id="{D94AD6A0-C4A5-87F7-4B80-ACEF1E777A1B}"/>
              </a:ext>
            </a:extLst>
          </p:cNvPr>
          <p:cNvSpPr>
            <a:spLocks noGrp="1" noChangeArrowheads="1"/>
          </p:cNvSpPr>
          <p:nvPr>
            <p:ph type="title"/>
          </p:nvPr>
        </p:nvSpPr>
        <p:spPr>
          <a:xfrm>
            <a:off x="685800" y="0"/>
            <a:ext cx="7562850" cy="1143000"/>
          </a:xfrm>
        </p:spPr>
        <p:txBody>
          <a:bodyPr/>
          <a:lstStyle/>
          <a:p>
            <a:pPr>
              <a:lnSpc>
                <a:spcPct val="85000"/>
              </a:lnSpc>
            </a:pPr>
            <a:r>
              <a:rPr lang="en-US" altLang="zh-CN" sz="2800">
                <a:ea typeface="宋体" panose="02010600030101010101" pitchFamily="2" charset="-122"/>
              </a:rPr>
              <a:t>Requirements Flow to GOES-R Architecture Development</a:t>
            </a:r>
          </a:p>
        </p:txBody>
      </p:sp>
      <p:grpSp>
        <p:nvGrpSpPr>
          <p:cNvPr id="531460" name="Group 4">
            <a:extLst>
              <a:ext uri="{FF2B5EF4-FFF2-40B4-BE49-F238E27FC236}">
                <a16:creationId xmlns:a16="http://schemas.microsoft.com/office/drawing/2014/main" id="{DD79E688-C2AA-615B-1209-3CFDA16AAD60}"/>
              </a:ext>
            </a:extLst>
          </p:cNvPr>
          <p:cNvGrpSpPr>
            <a:grpSpLocks/>
          </p:cNvGrpSpPr>
          <p:nvPr/>
        </p:nvGrpSpPr>
        <p:grpSpPr bwMode="auto">
          <a:xfrm>
            <a:off x="392113" y="3930650"/>
            <a:ext cx="1370012" cy="1293813"/>
            <a:chOff x="429" y="2560"/>
            <a:chExt cx="863" cy="815"/>
          </a:xfrm>
        </p:grpSpPr>
        <p:grpSp>
          <p:nvGrpSpPr>
            <p:cNvPr id="531461" name="Group 5">
              <a:extLst>
                <a:ext uri="{FF2B5EF4-FFF2-40B4-BE49-F238E27FC236}">
                  <a16:creationId xmlns:a16="http://schemas.microsoft.com/office/drawing/2014/main" id="{0DA79274-6BD1-3F6E-F203-EB45ADA5E146}"/>
                </a:ext>
              </a:extLst>
            </p:cNvPr>
            <p:cNvGrpSpPr>
              <a:grpSpLocks/>
            </p:cNvGrpSpPr>
            <p:nvPr/>
          </p:nvGrpSpPr>
          <p:grpSpPr bwMode="auto">
            <a:xfrm>
              <a:off x="429" y="2560"/>
              <a:ext cx="863" cy="815"/>
              <a:chOff x="429" y="2560"/>
              <a:chExt cx="863" cy="815"/>
            </a:xfrm>
          </p:grpSpPr>
          <p:grpSp>
            <p:nvGrpSpPr>
              <p:cNvPr id="531462" name="Group 6">
                <a:extLst>
                  <a:ext uri="{FF2B5EF4-FFF2-40B4-BE49-F238E27FC236}">
                    <a16:creationId xmlns:a16="http://schemas.microsoft.com/office/drawing/2014/main" id="{7A7E8E93-C153-95C9-E306-864969D3149D}"/>
                  </a:ext>
                </a:extLst>
              </p:cNvPr>
              <p:cNvGrpSpPr>
                <a:grpSpLocks noChangeAspect="1"/>
              </p:cNvGrpSpPr>
              <p:nvPr/>
            </p:nvGrpSpPr>
            <p:grpSpPr bwMode="auto">
              <a:xfrm>
                <a:off x="592" y="2560"/>
                <a:ext cx="700" cy="640"/>
                <a:chOff x="1080" y="928"/>
                <a:chExt cx="4328" cy="2560"/>
              </a:xfrm>
            </p:grpSpPr>
            <p:sp>
              <p:nvSpPr>
                <p:cNvPr id="531463" name="Line 7">
                  <a:extLst>
                    <a:ext uri="{FF2B5EF4-FFF2-40B4-BE49-F238E27FC236}">
                      <a16:creationId xmlns:a16="http://schemas.microsoft.com/office/drawing/2014/main" id="{BD371940-0F86-CA73-BEAC-AA90AF9C4CBC}"/>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4" name="Line 8">
                  <a:extLst>
                    <a:ext uri="{FF2B5EF4-FFF2-40B4-BE49-F238E27FC236}">
                      <a16:creationId xmlns:a16="http://schemas.microsoft.com/office/drawing/2014/main" id="{D544E70D-44D1-3B7D-9DC3-B53D91DDB89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465" name="Text Box 9">
                <a:extLst>
                  <a:ext uri="{FF2B5EF4-FFF2-40B4-BE49-F238E27FC236}">
                    <a16:creationId xmlns:a16="http://schemas.microsoft.com/office/drawing/2014/main" id="{84B292B6-DA42-D0C3-BBA4-8E7DC3C7C45A}"/>
                  </a:ext>
                </a:extLst>
              </p:cNvPr>
              <p:cNvSpPr txBox="1">
                <a:spLocks noChangeArrowheads="1"/>
              </p:cNvSpPr>
              <p:nvPr/>
            </p:nvSpPr>
            <p:spPr bwMode="auto">
              <a:xfrm rot="-5400000">
                <a:off x="366" y="281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466" name="Text Box 10">
                <a:extLst>
                  <a:ext uri="{FF2B5EF4-FFF2-40B4-BE49-F238E27FC236}">
                    <a16:creationId xmlns:a16="http://schemas.microsoft.com/office/drawing/2014/main" id="{8ED922DB-FD07-8822-0ABC-5040E0903AFF}"/>
                  </a:ext>
                </a:extLst>
              </p:cNvPr>
              <p:cNvSpPr txBox="1">
                <a:spLocks noChangeArrowheads="1"/>
              </p:cNvSpPr>
              <p:nvPr/>
            </p:nvSpPr>
            <p:spPr bwMode="auto">
              <a:xfrm>
                <a:off x="598"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467" name="Group 11">
              <a:extLst>
                <a:ext uri="{FF2B5EF4-FFF2-40B4-BE49-F238E27FC236}">
                  <a16:creationId xmlns:a16="http://schemas.microsoft.com/office/drawing/2014/main" id="{4912E68C-A8AD-BBB9-DEE2-C8375C56F561}"/>
                </a:ext>
              </a:extLst>
            </p:cNvPr>
            <p:cNvGrpSpPr>
              <a:grpSpLocks/>
            </p:cNvGrpSpPr>
            <p:nvPr/>
          </p:nvGrpSpPr>
          <p:grpSpPr bwMode="auto">
            <a:xfrm>
              <a:off x="640" y="2751"/>
              <a:ext cx="546" cy="318"/>
              <a:chOff x="1162" y="703"/>
              <a:chExt cx="1524" cy="774"/>
            </a:xfrm>
          </p:grpSpPr>
          <p:sp>
            <p:nvSpPr>
              <p:cNvPr id="531468" name="Line 12">
                <a:extLst>
                  <a:ext uri="{FF2B5EF4-FFF2-40B4-BE49-F238E27FC236}">
                    <a16:creationId xmlns:a16="http://schemas.microsoft.com/office/drawing/2014/main" id="{772E8DB2-CE53-9A78-42AC-0FB60AF5A9F8}"/>
                  </a:ext>
                </a:extLst>
              </p:cNvPr>
              <p:cNvSpPr>
                <a:spLocks noChangeShapeType="1"/>
              </p:cNvSpPr>
              <p:nvPr/>
            </p:nvSpPr>
            <p:spPr bwMode="auto">
              <a:xfrm flipV="1">
                <a:off x="1162" y="1447"/>
                <a:ext cx="192" cy="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69" name="Line 13">
                <a:extLst>
                  <a:ext uri="{FF2B5EF4-FFF2-40B4-BE49-F238E27FC236}">
                    <a16:creationId xmlns:a16="http://schemas.microsoft.com/office/drawing/2014/main" id="{B41381EF-3620-D1F6-9122-A31D30638695}"/>
                  </a:ext>
                </a:extLst>
              </p:cNvPr>
              <p:cNvSpPr>
                <a:spLocks noChangeShapeType="1"/>
              </p:cNvSpPr>
              <p:nvPr/>
            </p:nvSpPr>
            <p:spPr bwMode="auto">
              <a:xfrm flipV="1">
                <a:off x="1354" y="1423"/>
                <a:ext cx="186" cy="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0" name="Line 14">
                <a:extLst>
                  <a:ext uri="{FF2B5EF4-FFF2-40B4-BE49-F238E27FC236}">
                    <a16:creationId xmlns:a16="http://schemas.microsoft.com/office/drawing/2014/main" id="{B38E139A-E259-C5A6-CE87-BF6A615412D3}"/>
                  </a:ext>
                </a:extLst>
              </p:cNvPr>
              <p:cNvSpPr>
                <a:spLocks noChangeShapeType="1"/>
              </p:cNvSpPr>
              <p:nvPr/>
            </p:nvSpPr>
            <p:spPr bwMode="auto">
              <a:xfrm flipV="1">
                <a:off x="1540" y="1351"/>
                <a:ext cx="192" cy="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1" name="Line 15">
                <a:extLst>
                  <a:ext uri="{FF2B5EF4-FFF2-40B4-BE49-F238E27FC236}">
                    <a16:creationId xmlns:a16="http://schemas.microsoft.com/office/drawing/2014/main" id="{3FE38504-7AAE-0A54-482F-812381988E1B}"/>
                  </a:ext>
                </a:extLst>
              </p:cNvPr>
              <p:cNvSpPr>
                <a:spLocks noChangeShapeType="1"/>
              </p:cNvSpPr>
              <p:nvPr/>
            </p:nvSpPr>
            <p:spPr bwMode="auto">
              <a:xfrm flipV="1">
                <a:off x="1732" y="1123"/>
                <a:ext cx="192" cy="2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2" name="Line 16">
                <a:extLst>
                  <a:ext uri="{FF2B5EF4-FFF2-40B4-BE49-F238E27FC236}">
                    <a16:creationId xmlns:a16="http://schemas.microsoft.com/office/drawing/2014/main" id="{26872B67-2A9E-1A7C-06ED-9BEFB15B3D0F}"/>
                  </a:ext>
                </a:extLst>
              </p:cNvPr>
              <p:cNvSpPr>
                <a:spLocks noChangeShapeType="1"/>
              </p:cNvSpPr>
              <p:nvPr/>
            </p:nvSpPr>
            <p:spPr bwMode="auto">
              <a:xfrm flipV="1">
                <a:off x="1924" y="1081"/>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3" name="Line 17">
                <a:extLst>
                  <a:ext uri="{FF2B5EF4-FFF2-40B4-BE49-F238E27FC236}">
                    <a16:creationId xmlns:a16="http://schemas.microsoft.com/office/drawing/2014/main" id="{060F2E86-8F3E-A5B0-7DDE-FC1883234AE9}"/>
                  </a:ext>
                </a:extLst>
              </p:cNvPr>
              <p:cNvSpPr>
                <a:spLocks noChangeShapeType="1"/>
              </p:cNvSpPr>
              <p:nvPr/>
            </p:nvSpPr>
            <p:spPr bwMode="auto">
              <a:xfrm flipV="1">
                <a:off x="2116" y="1039"/>
                <a:ext cx="192" cy="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4" name="Line 18">
                <a:extLst>
                  <a:ext uri="{FF2B5EF4-FFF2-40B4-BE49-F238E27FC236}">
                    <a16:creationId xmlns:a16="http://schemas.microsoft.com/office/drawing/2014/main" id="{89ACCCE3-C93D-F979-8B37-AE61AF38301E}"/>
                  </a:ext>
                </a:extLst>
              </p:cNvPr>
              <p:cNvSpPr>
                <a:spLocks noChangeShapeType="1"/>
              </p:cNvSpPr>
              <p:nvPr/>
            </p:nvSpPr>
            <p:spPr bwMode="auto">
              <a:xfrm flipV="1">
                <a:off x="2308" y="913"/>
                <a:ext cx="186" cy="1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5" name="Line 19">
                <a:extLst>
                  <a:ext uri="{FF2B5EF4-FFF2-40B4-BE49-F238E27FC236}">
                    <a16:creationId xmlns:a16="http://schemas.microsoft.com/office/drawing/2014/main" id="{5A03262B-D666-EB32-DF98-AFE9F6B7DF05}"/>
                  </a:ext>
                </a:extLst>
              </p:cNvPr>
              <p:cNvSpPr>
                <a:spLocks noChangeShapeType="1"/>
              </p:cNvSpPr>
              <p:nvPr/>
            </p:nvSpPr>
            <p:spPr bwMode="auto">
              <a:xfrm flipV="1">
                <a:off x="2494" y="703"/>
                <a:ext cx="192"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476" name="Rectangle 20">
            <a:extLst>
              <a:ext uri="{FF2B5EF4-FFF2-40B4-BE49-F238E27FC236}">
                <a16:creationId xmlns:a16="http://schemas.microsoft.com/office/drawing/2014/main" id="{7F376A9D-7863-83C1-BABE-007FA35AEED8}"/>
              </a:ext>
            </a:extLst>
          </p:cNvPr>
          <p:cNvSpPr>
            <a:spLocks noChangeArrowheads="1"/>
          </p:cNvSpPr>
          <p:nvPr/>
        </p:nvSpPr>
        <p:spPr bwMode="auto">
          <a:xfrm>
            <a:off x="158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7" name="Rectangle 21">
            <a:extLst>
              <a:ext uri="{FF2B5EF4-FFF2-40B4-BE49-F238E27FC236}">
                <a16:creationId xmlns:a16="http://schemas.microsoft.com/office/drawing/2014/main" id="{87037564-5746-3900-7CFD-A356CD07809B}"/>
              </a:ext>
            </a:extLst>
          </p:cNvPr>
          <p:cNvSpPr>
            <a:spLocks noChangeArrowheads="1"/>
          </p:cNvSpPr>
          <p:nvPr/>
        </p:nvSpPr>
        <p:spPr bwMode="auto">
          <a:xfrm>
            <a:off x="211137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8" name="Rectangle 22">
            <a:extLst>
              <a:ext uri="{FF2B5EF4-FFF2-40B4-BE49-F238E27FC236}">
                <a16:creationId xmlns:a16="http://schemas.microsoft.com/office/drawing/2014/main" id="{DA2AB560-DCFA-BF16-4077-DE2196D57ED4}"/>
              </a:ext>
            </a:extLst>
          </p:cNvPr>
          <p:cNvSpPr>
            <a:spLocks noChangeArrowheads="1"/>
          </p:cNvSpPr>
          <p:nvPr/>
        </p:nvSpPr>
        <p:spPr bwMode="auto">
          <a:xfrm>
            <a:off x="4187825" y="310515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79" name="Line 23">
            <a:extLst>
              <a:ext uri="{FF2B5EF4-FFF2-40B4-BE49-F238E27FC236}">
                <a16:creationId xmlns:a16="http://schemas.microsoft.com/office/drawing/2014/main" id="{334D1073-5359-EDC9-CDDE-A160F2C62AC4}"/>
              </a:ext>
            </a:extLst>
          </p:cNvPr>
          <p:cNvSpPr>
            <a:spLocks noChangeShapeType="1"/>
          </p:cNvSpPr>
          <p:nvPr/>
        </p:nvSpPr>
        <p:spPr bwMode="auto">
          <a:xfrm>
            <a:off x="892175" y="2924175"/>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2" name="AutoShape 26">
            <a:extLst>
              <a:ext uri="{FF2B5EF4-FFF2-40B4-BE49-F238E27FC236}">
                <a16:creationId xmlns:a16="http://schemas.microsoft.com/office/drawing/2014/main" id="{695F903D-55EA-55F8-067A-10C52DDDABAF}"/>
              </a:ext>
            </a:extLst>
          </p:cNvPr>
          <p:cNvSpPr>
            <a:spLocks noChangeArrowheads="1"/>
          </p:cNvSpPr>
          <p:nvPr/>
        </p:nvSpPr>
        <p:spPr bwMode="auto">
          <a:xfrm>
            <a:off x="1825625" y="1162050"/>
            <a:ext cx="2167870" cy="528748"/>
          </a:xfrm>
          <a:prstGeom prst="flowChartTerminator">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3" name="Text Box 27">
            <a:extLst>
              <a:ext uri="{FF2B5EF4-FFF2-40B4-BE49-F238E27FC236}">
                <a16:creationId xmlns:a16="http://schemas.microsoft.com/office/drawing/2014/main" id="{F62F2657-A870-365B-FC01-057364E4A282}"/>
              </a:ext>
            </a:extLst>
          </p:cNvPr>
          <p:cNvSpPr txBox="1">
            <a:spLocks noChangeArrowheads="1"/>
          </p:cNvSpPr>
          <p:nvPr/>
        </p:nvSpPr>
        <p:spPr bwMode="auto">
          <a:xfrm>
            <a:off x="2084388" y="1258888"/>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Needs</a:t>
            </a:r>
          </a:p>
        </p:txBody>
      </p:sp>
      <p:sp>
        <p:nvSpPr>
          <p:cNvPr id="531486" name="Line 30">
            <a:extLst>
              <a:ext uri="{FF2B5EF4-FFF2-40B4-BE49-F238E27FC236}">
                <a16:creationId xmlns:a16="http://schemas.microsoft.com/office/drawing/2014/main" id="{CA0D4EF6-A8B8-6779-73EF-8FFAC8BDD706}"/>
              </a:ext>
            </a:extLst>
          </p:cNvPr>
          <p:cNvSpPr>
            <a:spLocks noChangeShapeType="1"/>
          </p:cNvSpPr>
          <p:nvPr/>
        </p:nvSpPr>
        <p:spPr bwMode="auto">
          <a:xfrm flipH="1">
            <a:off x="892175"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7" name="Line 31">
            <a:extLst>
              <a:ext uri="{FF2B5EF4-FFF2-40B4-BE49-F238E27FC236}">
                <a16:creationId xmlns:a16="http://schemas.microsoft.com/office/drawing/2014/main" id="{9945FE81-4CA9-B788-7A2F-8E50827B479A}"/>
              </a:ext>
            </a:extLst>
          </p:cNvPr>
          <p:cNvSpPr>
            <a:spLocks noChangeShapeType="1"/>
          </p:cNvSpPr>
          <p:nvPr/>
        </p:nvSpPr>
        <p:spPr bwMode="auto">
          <a:xfrm>
            <a:off x="3016250" y="2724150"/>
            <a:ext cx="211455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8" name="Line 32">
            <a:extLst>
              <a:ext uri="{FF2B5EF4-FFF2-40B4-BE49-F238E27FC236}">
                <a16:creationId xmlns:a16="http://schemas.microsoft.com/office/drawing/2014/main" id="{B7EA88F1-45E2-E375-4E49-552009E0E888}"/>
              </a:ext>
            </a:extLst>
          </p:cNvPr>
          <p:cNvSpPr>
            <a:spLocks noChangeShapeType="1"/>
          </p:cNvSpPr>
          <p:nvPr/>
        </p:nvSpPr>
        <p:spPr bwMode="auto">
          <a:xfrm>
            <a:off x="5130800" y="2933700"/>
            <a:ext cx="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89" name="Line 33">
            <a:extLst>
              <a:ext uri="{FF2B5EF4-FFF2-40B4-BE49-F238E27FC236}">
                <a16:creationId xmlns:a16="http://schemas.microsoft.com/office/drawing/2014/main" id="{632535F7-8085-87CD-9B61-2269CE72DDD9}"/>
              </a:ext>
            </a:extLst>
          </p:cNvPr>
          <p:cNvSpPr>
            <a:spLocks noChangeShapeType="1"/>
          </p:cNvSpPr>
          <p:nvPr/>
        </p:nvSpPr>
        <p:spPr bwMode="auto">
          <a:xfrm>
            <a:off x="3006725" y="2724150"/>
            <a:ext cx="0" cy="371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1" name="Text Box 35">
            <a:extLst>
              <a:ext uri="{FF2B5EF4-FFF2-40B4-BE49-F238E27FC236}">
                <a16:creationId xmlns:a16="http://schemas.microsoft.com/office/drawing/2014/main" id="{3941B5F9-4E11-C690-F9B4-C87BE0FD41DD}"/>
              </a:ext>
            </a:extLst>
          </p:cNvPr>
          <p:cNvSpPr txBox="1">
            <a:spLocks noChangeArrowheads="1"/>
          </p:cNvSpPr>
          <p:nvPr/>
        </p:nvSpPr>
        <p:spPr bwMode="auto">
          <a:xfrm>
            <a:off x="0" y="3127375"/>
            <a:ext cx="186690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2 GEO Satellite Constellation</a:t>
            </a:r>
          </a:p>
        </p:txBody>
      </p:sp>
      <p:sp>
        <p:nvSpPr>
          <p:cNvPr id="531492" name="Text Box 36">
            <a:extLst>
              <a:ext uri="{FF2B5EF4-FFF2-40B4-BE49-F238E27FC236}">
                <a16:creationId xmlns:a16="http://schemas.microsoft.com/office/drawing/2014/main" id="{AFF9FEF2-DFFF-63B8-81AD-17467CB73BD0}"/>
              </a:ext>
            </a:extLst>
          </p:cNvPr>
          <p:cNvSpPr txBox="1">
            <a:spLocks noChangeArrowheads="1"/>
          </p:cNvSpPr>
          <p:nvPr/>
        </p:nvSpPr>
        <p:spPr bwMode="auto">
          <a:xfrm>
            <a:off x="2089150" y="3127375"/>
            <a:ext cx="1798638"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Multi-Satellite Constellation</a:t>
            </a:r>
          </a:p>
        </p:txBody>
      </p:sp>
      <p:sp>
        <p:nvSpPr>
          <p:cNvPr id="531493" name="Text Box 37">
            <a:extLst>
              <a:ext uri="{FF2B5EF4-FFF2-40B4-BE49-F238E27FC236}">
                <a16:creationId xmlns:a16="http://schemas.microsoft.com/office/drawing/2014/main" id="{DFC5430B-C7FF-8121-9A7E-A7B9B534ECCF}"/>
              </a:ext>
            </a:extLst>
          </p:cNvPr>
          <p:cNvSpPr txBox="1">
            <a:spLocks noChangeArrowheads="1"/>
          </p:cNvSpPr>
          <p:nvPr/>
        </p:nvSpPr>
        <p:spPr bwMode="auto">
          <a:xfrm>
            <a:off x="4181475" y="3127375"/>
            <a:ext cx="1825625"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Architecture III</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Med Earth Orbit Constellation</a:t>
            </a:r>
          </a:p>
        </p:txBody>
      </p:sp>
      <p:sp>
        <p:nvSpPr>
          <p:cNvPr id="531494" name="Rectangle 38">
            <a:extLst>
              <a:ext uri="{FF2B5EF4-FFF2-40B4-BE49-F238E27FC236}">
                <a16:creationId xmlns:a16="http://schemas.microsoft.com/office/drawing/2014/main" id="{96C75016-AC57-39D5-66A6-3C41711BBF2B}"/>
              </a:ext>
            </a:extLst>
          </p:cNvPr>
          <p:cNvSpPr>
            <a:spLocks noChangeArrowheads="1"/>
          </p:cNvSpPr>
          <p:nvPr/>
        </p:nvSpPr>
        <p:spPr bwMode="auto">
          <a:xfrm>
            <a:off x="2149475" y="5676900"/>
            <a:ext cx="1809750" cy="7429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495" name="Text Box 39">
            <a:extLst>
              <a:ext uri="{FF2B5EF4-FFF2-40B4-BE49-F238E27FC236}">
                <a16:creationId xmlns:a16="http://schemas.microsoft.com/office/drawing/2014/main" id="{8CC64D34-FCB8-70D5-B5F6-58BC9CABD220}"/>
              </a:ext>
            </a:extLst>
          </p:cNvPr>
          <p:cNvSpPr txBox="1">
            <a:spLocks noChangeArrowheads="1"/>
          </p:cNvSpPr>
          <p:nvPr/>
        </p:nvSpPr>
        <p:spPr bwMode="auto">
          <a:xfrm>
            <a:off x="2135188" y="5756275"/>
            <a:ext cx="18256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Recommend Alternative(s)</a:t>
            </a:r>
          </a:p>
        </p:txBody>
      </p:sp>
      <p:sp>
        <p:nvSpPr>
          <p:cNvPr id="531496" name="AutoShape 40">
            <a:extLst>
              <a:ext uri="{FF2B5EF4-FFF2-40B4-BE49-F238E27FC236}">
                <a16:creationId xmlns:a16="http://schemas.microsoft.com/office/drawing/2014/main" id="{7DFDF523-DF7C-DDAD-E4B2-F20DC93B5247}"/>
              </a:ext>
            </a:extLst>
          </p:cNvPr>
          <p:cNvSpPr>
            <a:spLocks noChangeArrowheads="1"/>
          </p:cNvSpPr>
          <p:nvPr/>
        </p:nvSpPr>
        <p:spPr bwMode="auto">
          <a:xfrm rot="5400000">
            <a:off x="2816225" y="5048250"/>
            <a:ext cx="438150" cy="742950"/>
          </a:xfrm>
          <a:prstGeom prst="notchedRight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nvGrpSpPr>
          <p:cNvPr id="531501" name="Group 45">
            <a:extLst>
              <a:ext uri="{FF2B5EF4-FFF2-40B4-BE49-F238E27FC236}">
                <a16:creationId xmlns:a16="http://schemas.microsoft.com/office/drawing/2014/main" id="{D9125760-E7EE-D063-330A-71D49AF3A8BD}"/>
              </a:ext>
            </a:extLst>
          </p:cNvPr>
          <p:cNvGrpSpPr>
            <a:grpSpLocks/>
          </p:cNvGrpSpPr>
          <p:nvPr/>
        </p:nvGrpSpPr>
        <p:grpSpPr bwMode="auto">
          <a:xfrm>
            <a:off x="4368800" y="3943350"/>
            <a:ext cx="1368425" cy="1293813"/>
            <a:chOff x="2934" y="2568"/>
            <a:chExt cx="862" cy="815"/>
          </a:xfrm>
        </p:grpSpPr>
        <p:grpSp>
          <p:nvGrpSpPr>
            <p:cNvPr id="531502" name="Group 46">
              <a:extLst>
                <a:ext uri="{FF2B5EF4-FFF2-40B4-BE49-F238E27FC236}">
                  <a16:creationId xmlns:a16="http://schemas.microsoft.com/office/drawing/2014/main" id="{086FF072-57AB-53A9-0761-C24DA07B121D}"/>
                </a:ext>
              </a:extLst>
            </p:cNvPr>
            <p:cNvGrpSpPr>
              <a:grpSpLocks noChangeAspect="1"/>
            </p:cNvGrpSpPr>
            <p:nvPr/>
          </p:nvGrpSpPr>
          <p:grpSpPr bwMode="auto">
            <a:xfrm>
              <a:off x="3096" y="2568"/>
              <a:ext cx="700" cy="640"/>
              <a:chOff x="1080" y="928"/>
              <a:chExt cx="4328" cy="2560"/>
            </a:xfrm>
          </p:grpSpPr>
          <p:sp>
            <p:nvSpPr>
              <p:cNvPr id="531503" name="Line 47">
                <a:extLst>
                  <a:ext uri="{FF2B5EF4-FFF2-40B4-BE49-F238E27FC236}">
                    <a16:creationId xmlns:a16="http://schemas.microsoft.com/office/drawing/2014/main" id="{21297FA0-44B0-E56A-CAE0-5CCDF51D41F2}"/>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4" name="Line 48">
                <a:extLst>
                  <a:ext uri="{FF2B5EF4-FFF2-40B4-BE49-F238E27FC236}">
                    <a16:creationId xmlns:a16="http://schemas.microsoft.com/office/drawing/2014/main" id="{2185CBFC-FD0A-F113-71C4-9DC4B56C8C39}"/>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05" name="Text Box 49">
              <a:extLst>
                <a:ext uri="{FF2B5EF4-FFF2-40B4-BE49-F238E27FC236}">
                  <a16:creationId xmlns:a16="http://schemas.microsoft.com/office/drawing/2014/main" id="{49284E6F-CFE6-FBC2-9579-2414D7FE01C5}"/>
                </a:ext>
              </a:extLst>
            </p:cNvPr>
            <p:cNvSpPr txBox="1">
              <a:spLocks noChangeArrowheads="1"/>
            </p:cNvSpPr>
            <p:nvPr/>
          </p:nvSpPr>
          <p:spPr bwMode="auto">
            <a:xfrm rot="-5400000">
              <a:off x="2871" y="2823"/>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06" name="Text Box 50">
              <a:extLst>
                <a:ext uri="{FF2B5EF4-FFF2-40B4-BE49-F238E27FC236}">
                  <a16:creationId xmlns:a16="http://schemas.microsoft.com/office/drawing/2014/main" id="{C0F4A2D0-E3EC-0A83-1140-6F635553F1AC}"/>
                </a:ext>
              </a:extLst>
            </p:cNvPr>
            <p:cNvSpPr txBox="1">
              <a:spLocks noChangeArrowheads="1"/>
            </p:cNvSpPr>
            <p:nvPr/>
          </p:nvSpPr>
          <p:spPr bwMode="auto">
            <a:xfrm>
              <a:off x="3087" y="3229"/>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nvGrpSpPr>
            <p:cNvPr id="531507" name="Group 51">
              <a:extLst>
                <a:ext uri="{FF2B5EF4-FFF2-40B4-BE49-F238E27FC236}">
                  <a16:creationId xmlns:a16="http://schemas.microsoft.com/office/drawing/2014/main" id="{620B31A6-91DF-C1ED-C807-6A3B35E9E940}"/>
                </a:ext>
              </a:extLst>
            </p:cNvPr>
            <p:cNvGrpSpPr>
              <a:grpSpLocks noChangeAspect="1"/>
            </p:cNvGrpSpPr>
            <p:nvPr/>
          </p:nvGrpSpPr>
          <p:grpSpPr bwMode="auto">
            <a:xfrm>
              <a:off x="3193" y="2668"/>
              <a:ext cx="422" cy="408"/>
              <a:chOff x="1617" y="1276"/>
              <a:chExt cx="2267" cy="1249"/>
            </a:xfrm>
          </p:grpSpPr>
          <p:sp>
            <p:nvSpPr>
              <p:cNvPr id="531508" name="Line 52">
                <a:extLst>
                  <a:ext uri="{FF2B5EF4-FFF2-40B4-BE49-F238E27FC236}">
                    <a16:creationId xmlns:a16="http://schemas.microsoft.com/office/drawing/2014/main" id="{B5708108-C878-2E5C-B442-2CB18E5E500C}"/>
                  </a:ext>
                </a:extLst>
              </p:cNvPr>
              <p:cNvSpPr>
                <a:spLocks noChangeAspect="1" noChangeShapeType="1"/>
              </p:cNvSpPr>
              <p:nvPr/>
            </p:nvSpPr>
            <p:spPr bwMode="auto">
              <a:xfrm flipV="1">
                <a:off x="1617" y="2508"/>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09" name="Line 53">
                <a:extLst>
                  <a:ext uri="{FF2B5EF4-FFF2-40B4-BE49-F238E27FC236}">
                    <a16:creationId xmlns:a16="http://schemas.microsoft.com/office/drawing/2014/main" id="{8E7BFB44-A641-760D-814B-F8B80DF4B7B0}"/>
                  </a:ext>
                </a:extLst>
              </p:cNvPr>
              <p:cNvSpPr>
                <a:spLocks noChangeAspect="1" noChangeShapeType="1"/>
              </p:cNvSpPr>
              <p:nvPr/>
            </p:nvSpPr>
            <p:spPr bwMode="auto">
              <a:xfrm flipV="1">
                <a:off x="1843" y="2491"/>
                <a:ext cx="226" cy="17"/>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0" name="Line 54">
                <a:extLst>
                  <a:ext uri="{FF2B5EF4-FFF2-40B4-BE49-F238E27FC236}">
                    <a16:creationId xmlns:a16="http://schemas.microsoft.com/office/drawing/2014/main" id="{7242DF6A-A588-88F6-2DC5-B06408E2F21F}"/>
                  </a:ext>
                </a:extLst>
              </p:cNvPr>
              <p:cNvSpPr>
                <a:spLocks noChangeAspect="1" noChangeShapeType="1"/>
              </p:cNvSpPr>
              <p:nvPr/>
            </p:nvSpPr>
            <p:spPr bwMode="auto">
              <a:xfrm flipV="1">
                <a:off x="2069" y="2483"/>
                <a:ext cx="227" cy="8"/>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1" name="Freeform 55">
                <a:extLst>
                  <a:ext uri="{FF2B5EF4-FFF2-40B4-BE49-F238E27FC236}">
                    <a16:creationId xmlns:a16="http://schemas.microsoft.com/office/drawing/2014/main" id="{E7565DFD-4E43-7DD5-0549-A52521C64619}"/>
                  </a:ext>
                </a:extLst>
              </p:cNvPr>
              <p:cNvSpPr>
                <a:spLocks noChangeAspect="1"/>
              </p:cNvSpPr>
              <p:nvPr/>
            </p:nvSpPr>
            <p:spPr bwMode="auto">
              <a:xfrm>
                <a:off x="2296" y="2466"/>
                <a:ext cx="226" cy="17"/>
              </a:xfrm>
              <a:custGeom>
                <a:avLst/>
                <a:gdLst>
                  <a:gd name="T0" fmla="*/ 0 w 226"/>
                  <a:gd name="T1" fmla="*/ 17 h 17"/>
                  <a:gd name="T2" fmla="*/ 54 w 226"/>
                  <a:gd name="T3" fmla="*/ 17 h 17"/>
                  <a:gd name="T4" fmla="*/ 113 w 226"/>
                  <a:gd name="T5" fmla="*/ 17 h 17"/>
                  <a:gd name="T6" fmla="*/ 167 w 226"/>
                  <a:gd name="T7" fmla="*/ 17 h 17"/>
                  <a:gd name="T8" fmla="*/ 226 w 226"/>
                  <a:gd name="T9" fmla="*/ 0 h 17"/>
                </a:gdLst>
                <a:ahLst/>
                <a:cxnLst>
                  <a:cxn ang="0">
                    <a:pos x="T0" y="T1"/>
                  </a:cxn>
                  <a:cxn ang="0">
                    <a:pos x="T2" y="T3"/>
                  </a:cxn>
                  <a:cxn ang="0">
                    <a:pos x="T4" y="T5"/>
                  </a:cxn>
                  <a:cxn ang="0">
                    <a:pos x="T6" y="T7"/>
                  </a:cxn>
                  <a:cxn ang="0">
                    <a:pos x="T8" y="T9"/>
                  </a:cxn>
                </a:cxnLst>
                <a:rect l="0" t="0" r="r" b="b"/>
                <a:pathLst>
                  <a:path w="226" h="17">
                    <a:moveTo>
                      <a:pt x="0" y="17"/>
                    </a:moveTo>
                    <a:lnTo>
                      <a:pt x="54" y="17"/>
                    </a:lnTo>
                    <a:lnTo>
                      <a:pt x="113" y="17"/>
                    </a:lnTo>
                    <a:lnTo>
                      <a:pt x="167" y="17"/>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2" name="Freeform 56">
                <a:extLst>
                  <a:ext uri="{FF2B5EF4-FFF2-40B4-BE49-F238E27FC236}">
                    <a16:creationId xmlns:a16="http://schemas.microsoft.com/office/drawing/2014/main" id="{AF03A9ED-596D-A650-B8C4-F81581D53B57}"/>
                  </a:ext>
                </a:extLst>
              </p:cNvPr>
              <p:cNvSpPr>
                <a:spLocks noChangeAspect="1"/>
              </p:cNvSpPr>
              <p:nvPr/>
            </p:nvSpPr>
            <p:spPr bwMode="auto">
              <a:xfrm>
                <a:off x="2522" y="2314"/>
                <a:ext cx="231" cy="152"/>
              </a:xfrm>
              <a:custGeom>
                <a:avLst/>
                <a:gdLst>
                  <a:gd name="T0" fmla="*/ 0 w 231"/>
                  <a:gd name="T1" fmla="*/ 152 h 152"/>
                  <a:gd name="T2" fmla="*/ 59 w 231"/>
                  <a:gd name="T3" fmla="*/ 127 h 152"/>
                  <a:gd name="T4" fmla="*/ 113 w 231"/>
                  <a:gd name="T5" fmla="*/ 85 h 152"/>
                  <a:gd name="T6" fmla="*/ 231 w 231"/>
                  <a:gd name="T7" fmla="*/ 0 h 152"/>
                </a:gdLst>
                <a:ahLst/>
                <a:cxnLst>
                  <a:cxn ang="0">
                    <a:pos x="T0" y="T1"/>
                  </a:cxn>
                  <a:cxn ang="0">
                    <a:pos x="T2" y="T3"/>
                  </a:cxn>
                  <a:cxn ang="0">
                    <a:pos x="T4" y="T5"/>
                  </a:cxn>
                  <a:cxn ang="0">
                    <a:pos x="T6" y="T7"/>
                  </a:cxn>
                </a:cxnLst>
                <a:rect l="0" t="0" r="r" b="b"/>
                <a:pathLst>
                  <a:path w="231" h="152">
                    <a:moveTo>
                      <a:pt x="0" y="152"/>
                    </a:moveTo>
                    <a:lnTo>
                      <a:pt x="59" y="127"/>
                    </a:lnTo>
                    <a:lnTo>
                      <a:pt x="113" y="85"/>
                    </a:lnTo>
                    <a:lnTo>
                      <a:pt x="231"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3" name="Freeform 57">
                <a:extLst>
                  <a:ext uri="{FF2B5EF4-FFF2-40B4-BE49-F238E27FC236}">
                    <a16:creationId xmlns:a16="http://schemas.microsoft.com/office/drawing/2014/main" id="{56DD8AA5-EDE1-D248-BD02-ADBB265F47E2}"/>
                  </a:ext>
                </a:extLst>
              </p:cNvPr>
              <p:cNvSpPr>
                <a:spLocks noChangeAspect="1"/>
              </p:cNvSpPr>
              <p:nvPr/>
            </p:nvSpPr>
            <p:spPr bwMode="auto">
              <a:xfrm>
                <a:off x="2753" y="2103"/>
                <a:ext cx="226" cy="211"/>
              </a:xfrm>
              <a:custGeom>
                <a:avLst/>
                <a:gdLst>
                  <a:gd name="T0" fmla="*/ 0 w 226"/>
                  <a:gd name="T1" fmla="*/ 211 h 211"/>
                  <a:gd name="T2" fmla="*/ 113 w 226"/>
                  <a:gd name="T3" fmla="*/ 110 h 211"/>
                  <a:gd name="T4" fmla="*/ 226 w 226"/>
                  <a:gd name="T5" fmla="*/ 0 h 211"/>
                </a:gdLst>
                <a:ahLst/>
                <a:cxnLst>
                  <a:cxn ang="0">
                    <a:pos x="T0" y="T1"/>
                  </a:cxn>
                  <a:cxn ang="0">
                    <a:pos x="T2" y="T3"/>
                  </a:cxn>
                  <a:cxn ang="0">
                    <a:pos x="T4" y="T5"/>
                  </a:cxn>
                </a:cxnLst>
                <a:rect l="0" t="0" r="r" b="b"/>
                <a:pathLst>
                  <a:path w="226" h="211">
                    <a:moveTo>
                      <a:pt x="0" y="211"/>
                    </a:moveTo>
                    <a:lnTo>
                      <a:pt x="113" y="110"/>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4" name="Freeform 58">
                <a:extLst>
                  <a:ext uri="{FF2B5EF4-FFF2-40B4-BE49-F238E27FC236}">
                    <a16:creationId xmlns:a16="http://schemas.microsoft.com/office/drawing/2014/main" id="{1E9FC3EC-84B8-EDEF-C649-19A99B15FFAE}"/>
                  </a:ext>
                </a:extLst>
              </p:cNvPr>
              <p:cNvSpPr>
                <a:spLocks noChangeAspect="1"/>
              </p:cNvSpPr>
              <p:nvPr/>
            </p:nvSpPr>
            <p:spPr bwMode="auto">
              <a:xfrm>
                <a:off x="2979" y="1825"/>
                <a:ext cx="226" cy="278"/>
              </a:xfrm>
              <a:custGeom>
                <a:avLst/>
                <a:gdLst>
                  <a:gd name="T0" fmla="*/ 0 w 226"/>
                  <a:gd name="T1" fmla="*/ 278 h 278"/>
                  <a:gd name="T2" fmla="*/ 113 w 226"/>
                  <a:gd name="T3" fmla="*/ 152 h 278"/>
                  <a:gd name="T4" fmla="*/ 226 w 226"/>
                  <a:gd name="T5" fmla="*/ 0 h 278"/>
                </a:gdLst>
                <a:ahLst/>
                <a:cxnLst>
                  <a:cxn ang="0">
                    <a:pos x="T0" y="T1"/>
                  </a:cxn>
                  <a:cxn ang="0">
                    <a:pos x="T2" y="T3"/>
                  </a:cxn>
                  <a:cxn ang="0">
                    <a:pos x="T4" y="T5"/>
                  </a:cxn>
                </a:cxnLst>
                <a:rect l="0" t="0" r="r" b="b"/>
                <a:pathLst>
                  <a:path w="226" h="278">
                    <a:moveTo>
                      <a:pt x="0" y="278"/>
                    </a:moveTo>
                    <a:lnTo>
                      <a:pt x="113" y="152"/>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5" name="Freeform 59">
                <a:extLst>
                  <a:ext uri="{FF2B5EF4-FFF2-40B4-BE49-F238E27FC236}">
                    <a16:creationId xmlns:a16="http://schemas.microsoft.com/office/drawing/2014/main" id="{FD499131-C4B0-4076-0C2A-F8D116293AED}"/>
                  </a:ext>
                </a:extLst>
              </p:cNvPr>
              <p:cNvSpPr>
                <a:spLocks noChangeAspect="1"/>
              </p:cNvSpPr>
              <p:nvPr/>
            </p:nvSpPr>
            <p:spPr bwMode="auto">
              <a:xfrm>
                <a:off x="3205" y="1479"/>
                <a:ext cx="227" cy="346"/>
              </a:xfrm>
              <a:custGeom>
                <a:avLst/>
                <a:gdLst>
                  <a:gd name="T0" fmla="*/ 0 w 227"/>
                  <a:gd name="T1" fmla="*/ 346 h 346"/>
                  <a:gd name="T2" fmla="*/ 55 w 227"/>
                  <a:gd name="T3" fmla="*/ 261 h 346"/>
                  <a:gd name="T4" fmla="*/ 114 w 227"/>
                  <a:gd name="T5" fmla="*/ 160 h 346"/>
                  <a:gd name="T6" fmla="*/ 173 w 227"/>
                  <a:gd name="T7" fmla="*/ 75 h 346"/>
                  <a:gd name="T8" fmla="*/ 197 w 227"/>
                  <a:gd name="T9" fmla="*/ 33 h 346"/>
                  <a:gd name="T10" fmla="*/ 227 w 227"/>
                  <a:gd name="T11" fmla="*/ 0 h 346"/>
                </a:gdLst>
                <a:ahLst/>
                <a:cxnLst>
                  <a:cxn ang="0">
                    <a:pos x="T0" y="T1"/>
                  </a:cxn>
                  <a:cxn ang="0">
                    <a:pos x="T2" y="T3"/>
                  </a:cxn>
                  <a:cxn ang="0">
                    <a:pos x="T4" y="T5"/>
                  </a:cxn>
                  <a:cxn ang="0">
                    <a:pos x="T6" y="T7"/>
                  </a:cxn>
                  <a:cxn ang="0">
                    <a:pos x="T8" y="T9"/>
                  </a:cxn>
                  <a:cxn ang="0">
                    <a:pos x="T10" y="T11"/>
                  </a:cxn>
                </a:cxnLst>
                <a:rect l="0" t="0" r="r" b="b"/>
                <a:pathLst>
                  <a:path w="227" h="346">
                    <a:moveTo>
                      <a:pt x="0" y="346"/>
                    </a:moveTo>
                    <a:lnTo>
                      <a:pt x="55" y="261"/>
                    </a:lnTo>
                    <a:lnTo>
                      <a:pt x="114" y="160"/>
                    </a:lnTo>
                    <a:lnTo>
                      <a:pt x="173" y="75"/>
                    </a:lnTo>
                    <a:lnTo>
                      <a:pt x="197" y="33"/>
                    </a:lnTo>
                    <a:lnTo>
                      <a:pt x="227"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6" name="Freeform 60">
                <a:extLst>
                  <a:ext uri="{FF2B5EF4-FFF2-40B4-BE49-F238E27FC236}">
                    <a16:creationId xmlns:a16="http://schemas.microsoft.com/office/drawing/2014/main" id="{FCCB4736-98DB-75ED-A566-FC70E37C155C}"/>
                  </a:ext>
                </a:extLst>
              </p:cNvPr>
              <p:cNvSpPr>
                <a:spLocks noChangeAspect="1"/>
              </p:cNvSpPr>
              <p:nvPr/>
            </p:nvSpPr>
            <p:spPr bwMode="auto">
              <a:xfrm>
                <a:off x="3432" y="1343"/>
                <a:ext cx="226" cy="136"/>
              </a:xfrm>
              <a:custGeom>
                <a:avLst/>
                <a:gdLst>
                  <a:gd name="T0" fmla="*/ 0 w 226"/>
                  <a:gd name="T1" fmla="*/ 136 h 136"/>
                  <a:gd name="T2" fmla="*/ 54 w 226"/>
                  <a:gd name="T3" fmla="*/ 85 h 136"/>
                  <a:gd name="T4" fmla="*/ 113 w 226"/>
                  <a:gd name="T5" fmla="*/ 51 h 136"/>
                  <a:gd name="T6" fmla="*/ 172 w 226"/>
                  <a:gd name="T7" fmla="*/ 26 h 136"/>
                  <a:gd name="T8" fmla="*/ 226 w 226"/>
                  <a:gd name="T9" fmla="*/ 0 h 136"/>
                </a:gdLst>
                <a:ahLst/>
                <a:cxnLst>
                  <a:cxn ang="0">
                    <a:pos x="T0" y="T1"/>
                  </a:cxn>
                  <a:cxn ang="0">
                    <a:pos x="T2" y="T3"/>
                  </a:cxn>
                  <a:cxn ang="0">
                    <a:pos x="T4" y="T5"/>
                  </a:cxn>
                  <a:cxn ang="0">
                    <a:pos x="T6" y="T7"/>
                  </a:cxn>
                  <a:cxn ang="0">
                    <a:pos x="T8" y="T9"/>
                  </a:cxn>
                </a:cxnLst>
                <a:rect l="0" t="0" r="r" b="b"/>
                <a:pathLst>
                  <a:path w="226" h="136">
                    <a:moveTo>
                      <a:pt x="0" y="136"/>
                    </a:moveTo>
                    <a:lnTo>
                      <a:pt x="54" y="85"/>
                    </a:lnTo>
                    <a:lnTo>
                      <a:pt x="113" y="51"/>
                    </a:lnTo>
                    <a:lnTo>
                      <a:pt x="172" y="26"/>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17" name="Freeform 61">
                <a:extLst>
                  <a:ext uri="{FF2B5EF4-FFF2-40B4-BE49-F238E27FC236}">
                    <a16:creationId xmlns:a16="http://schemas.microsoft.com/office/drawing/2014/main" id="{C6C8FF7A-58A5-A7D2-8084-9446B8BAE593}"/>
                  </a:ext>
                </a:extLst>
              </p:cNvPr>
              <p:cNvSpPr>
                <a:spLocks noChangeAspect="1"/>
              </p:cNvSpPr>
              <p:nvPr/>
            </p:nvSpPr>
            <p:spPr bwMode="auto">
              <a:xfrm>
                <a:off x="3658" y="1276"/>
                <a:ext cx="226" cy="67"/>
              </a:xfrm>
              <a:custGeom>
                <a:avLst/>
                <a:gdLst>
                  <a:gd name="T0" fmla="*/ 0 w 226"/>
                  <a:gd name="T1" fmla="*/ 67 h 67"/>
                  <a:gd name="T2" fmla="*/ 54 w 226"/>
                  <a:gd name="T3" fmla="*/ 42 h 67"/>
                  <a:gd name="T4" fmla="*/ 113 w 226"/>
                  <a:gd name="T5" fmla="*/ 34 h 67"/>
                  <a:gd name="T6" fmla="*/ 226 w 226"/>
                  <a:gd name="T7" fmla="*/ 0 h 67"/>
                </a:gdLst>
                <a:ahLst/>
                <a:cxnLst>
                  <a:cxn ang="0">
                    <a:pos x="T0" y="T1"/>
                  </a:cxn>
                  <a:cxn ang="0">
                    <a:pos x="T2" y="T3"/>
                  </a:cxn>
                  <a:cxn ang="0">
                    <a:pos x="T4" y="T5"/>
                  </a:cxn>
                  <a:cxn ang="0">
                    <a:pos x="T6" y="T7"/>
                  </a:cxn>
                </a:cxnLst>
                <a:rect l="0" t="0" r="r" b="b"/>
                <a:pathLst>
                  <a:path w="226" h="67">
                    <a:moveTo>
                      <a:pt x="0" y="67"/>
                    </a:moveTo>
                    <a:lnTo>
                      <a:pt x="54" y="42"/>
                    </a:lnTo>
                    <a:lnTo>
                      <a:pt x="113" y="34"/>
                    </a:lnTo>
                    <a:lnTo>
                      <a:pt x="226" y="0"/>
                    </a:lnTo>
                  </a:path>
                </a:pathLst>
              </a:custGeom>
              <a:noFill/>
              <a:ln w="38100" cmpd="sng">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grpSp>
        <p:nvGrpSpPr>
          <p:cNvPr id="531518" name="Group 62">
            <a:extLst>
              <a:ext uri="{FF2B5EF4-FFF2-40B4-BE49-F238E27FC236}">
                <a16:creationId xmlns:a16="http://schemas.microsoft.com/office/drawing/2014/main" id="{E83D11CD-6A24-964F-5D42-A2B2BCD3CC75}"/>
              </a:ext>
            </a:extLst>
          </p:cNvPr>
          <p:cNvGrpSpPr>
            <a:grpSpLocks/>
          </p:cNvGrpSpPr>
          <p:nvPr/>
        </p:nvGrpSpPr>
        <p:grpSpPr bwMode="auto">
          <a:xfrm>
            <a:off x="2298700" y="3956050"/>
            <a:ext cx="1368425" cy="1268413"/>
            <a:chOff x="1630" y="2576"/>
            <a:chExt cx="862" cy="799"/>
          </a:xfrm>
        </p:grpSpPr>
        <p:grpSp>
          <p:nvGrpSpPr>
            <p:cNvPr id="531519" name="Group 63">
              <a:extLst>
                <a:ext uri="{FF2B5EF4-FFF2-40B4-BE49-F238E27FC236}">
                  <a16:creationId xmlns:a16="http://schemas.microsoft.com/office/drawing/2014/main" id="{06905508-CE1A-727C-D723-12042BCC1B38}"/>
                </a:ext>
              </a:extLst>
            </p:cNvPr>
            <p:cNvGrpSpPr>
              <a:grpSpLocks/>
            </p:cNvGrpSpPr>
            <p:nvPr/>
          </p:nvGrpSpPr>
          <p:grpSpPr bwMode="auto">
            <a:xfrm>
              <a:off x="1630" y="2576"/>
              <a:ext cx="862" cy="799"/>
              <a:chOff x="1630" y="2576"/>
              <a:chExt cx="862" cy="799"/>
            </a:xfrm>
          </p:grpSpPr>
          <p:grpSp>
            <p:nvGrpSpPr>
              <p:cNvPr id="531520" name="Group 64">
                <a:extLst>
                  <a:ext uri="{FF2B5EF4-FFF2-40B4-BE49-F238E27FC236}">
                    <a16:creationId xmlns:a16="http://schemas.microsoft.com/office/drawing/2014/main" id="{2FA31086-05B3-9F3B-5A39-6502FADFBC00}"/>
                  </a:ext>
                </a:extLst>
              </p:cNvPr>
              <p:cNvGrpSpPr>
                <a:grpSpLocks noChangeAspect="1"/>
              </p:cNvGrpSpPr>
              <p:nvPr/>
            </p:nvGrpSpPr>
            <p:grpSpPr bwMode="auto">
              <a:xfrm>
                <a:off x="1792" y="2576"/>
                <a:ext cx="700" cy="640"/>
                <a:chOff x="1080" y="928"/>
                <a:chExt cx="4328" cy="2560"/>
              </a:xfrm>
            </p:grpSpPr>
            <p:sp>
              <p:nvSpPr>
                <p:cNvPr id="531521" name="Line 65">
                  <a:extLst>
                    <a:ext uri="{FF2B5EF4-FFF2-40B4-BE49-F238E27FC236}">
                      <a16:creationId xmlns:a16="http://schemas.microsoft.com/office/drawing/2014/main" id="{499DE4C0-3835-4351-0E33-1A57E10C9FAF}"/>
                    </a:ext>
                  </a:extLst>
                </p:cNvPr>
                <p:cNvSpPr>
                  <a:spLocks noChangeAspect="1" noChangeShapeType="1"/>
                </p:cNvSpPr>
                <p:nvPr/>
              </p:nvSpPr>
              <p:spPr bwMode="auto">
                <a:xfrm>
                  <a:off x="1080" y="928"/>
                  <a:ext cx="0" cy="256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2" name="Line 66">
                  <a:extLst>
                    <a:ext uri="{FF2B5EF4-FFF2-40B4-BE49-F238E27FC236}">
                      <a16:creationId xmlns:a16="http://schemas.microsoft.com/office/drawing/2014/main" id="{21A94531-5A9D-D036-A034-C48DCD78A934}"/>
                    </a:ext>
                  </a:extLst>
                </p:cNvPr>
                <p:cNvSpPr>
                  <a:spLocks noChangeAspect="1" noChangeShapeType="1"/>
                </p:cNvSpPr>
                <p:nvPr/>
              </p:nvSpPr>
              <p:spPr bwMode="auto">
                <a:xfrm>
                  <a:off x="1080" y="3480"/>
                  <a:ext cx="43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sp>
            <p:nvSpPr>
              <p:cNvPr id="531523" name="Text Box 67">
                <a:extLst>
                  <a:ext uri="{FF2B5EF4-FFF2-40B4-BE49-F238E27FC236}">
                    <a16:creationId xmlns:a16="http://schemas.microsoft.com/office/drawing/2014/main" id="{085B3A74-0FED-C153-EB7E-38842D72EE2E}"/>
                  </a:ext>
                </a:extLst>
              </p:cNvPr>
              <p:cNvSpPr txBox="1">
                <a:spLocks noChangeArrowheads="1"/>
              </p:cNvSpPr>
              <p:nvPr/>
            </p:nvSpPr>
            <p:spPr bwMode="auto">
              <a:xfrm rot="-5400000">
                <a:off x="1567" y="2829"/>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a:t>
                </a:r>
              </a:p>
            </p:txBody>
          </p:sp>
          <p:sp>
            <p:nvSpPr>
              <p:cNvPr id="531524" name="Text Box 68">
                <a:extLst>
                  <a:ext uri="{FF2B5EF4-FFF2-40B4-BE49-F238E27FC236}">
                    <a16:creationId xmlns:a16="http://schemas.microsoft.com/office/drawing/2014/main" id="{C4867DA7-4AF2-1AE8-6205-4F2AB0821296}"/>
                  </a:ext>
                </a:extLst>
              </p:cNvPr>
              <p:cNvSpPr txBox="1">
                <a:spLocks noChangeArrowheads="1"/>
              </p:cNvSpPr>
              <p:nvPr/>
            </p:nvSpPr>
            <p:spPr bwMode="auto">
              <a:xfrm>
                <a:off x="1814" y="3221"/>
                <a:ext cx="5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Performance</a:t>
                </a:r>
              </a:p>
            </p:txBody>
          </p:sp>
        </p:grpSp>
        <p:grpSp>
          <p:nvGrpSpPr>
            <p:cNvPr id="531525" name="Group 69">
              <a:extLst>
                <a:ext uri="{FF2B5EF4-FFF2-40B4-BE49-F238E27FC236}">
                  <a16:creationId xmlns:a16="http://schemas.microsoft.com/office/drawing/2014/main" id="{77FEF7B7-41D2-A670-B69E-FF5750D743D4}"/>
                </a:ext>
              </a:extLst>
            </p:cNvPr>
            <p:cNvGrpSpPr>
              <a:grpSpLocks/>
            </p:cNvGrpSpPr>
            <p:nvPr/>
          </p:nvGrpSpPr>
          <p:grpSpPr bwMode="auto">
            <a:xfrm>
              <a:off x="1860" y="2800"/>
              <a:ext cx="574" cy="199"/>
              <a:chOff x="1162" y="703"/>
              <a:chExt cx="1524" cy="774"/>
            </a:xfrm>
          </p:grpSpPr>
          <p:sp>
            <p:nvSpPr>
              <p:cNvPr id="531526" name="Line 70">
                <a:extLst>
                  <a:ext uri="{FF2B5EF4-FFF2-40B4-BE49-F238E27FC236}">
                    <a16:creationId xmlns:a16="http://schemas.microsoft.com/office/drawing/2014/main" id="{FDC85170-C9B1-98E2-34B3-4C2CB087B908}"/>
                  </a:ext>
                </a:extLst>
              </p:cNvPr>
              <p:cNvSpPr>
                <a:spLocks noChangeShapeType="1"/>
              </p:cNvSpPr>
              <p:nvPr/>
            </p:nvSpPr>
            <p:spPr bwMode="auto">
              <a:xfrm flipV="1">
                <a:off x="1162" y="1447"/>
                <a:ext cx="192" cy="3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7" name="Line 71">
                <a:extLst>
                  <a:ext uri="{FF2B5EF4-FFF2-40B4-BE49-F238E27FC236}">
                    <a16:creationId xmlns:a16="http://schemas.microsoft.com/office/drawing/2014/main" id="{65782903-B44F-6CD9-9FBF-0C684E912D68}"/>
                  </a:ext>
                </a:extLst>
              </p:cNvPr>
              <p:cNvSpPr>
                <a:spLocks noChangeShapeType="1"/>
              </p:cNvSpPr>
              <p:nvPr/>
            </p:nvSpPr>
            <p:spPr bwMode="auto">
              <a:xfrm flipV="1">
                <a:off x="1354" y="1423"/>
                <a:ext cx="186" cy="24"/>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8" name="Line 72">
                <a:extLst>
                  <a:ext uri="{FF2B5EF4-FFF2-40B4-BE49-F238E27FC236}">
                    <a16:creationId xmlns:a16="http://schemas.microsoft.com/office/drawing/2014/main" id="{E1F3347B-F437-A1DE-1226-CA7556C0C237}"/>
                  </a:ext>
                </a:extLst>
              </p:cNvPr>
              <p:cNvSpPr>
                <a:spLocks noChangeShapeType="1"/>
              </p:cNvSpPr>
              <p:nvPr/>
            </p:nvSpPr>
            <p:spPr bwMode="auto">
              <a:xfrm flipV="1">
                <a:off x="1540" y="1351"/>
                <a:ext cx="192" cy="7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29" name="Line 73">
                <a:extLst>
                  <a:ext uri="{FF2B5EF4-FFF2-40B4-BE49-F238E27FC236}">
                    <a16:creationId xmlns:a16="http://schemas.microsoft.com/office/drawing/2014/main" id="{189613DB-3F0A-6C3C-7E96-D5012D90D021}"/>
                  </a:ext>
                </a:extLst>
              </p:cNvPr>
              <p:cNvSpPr>
                <a:spLocks noChangeShapeType="1"/>
              </p:cNvSpPr>
              <p:nvPr/>
            </p:nvSpPr>
            <p:spPr bwMode="auto">
              <a:xfrm flipV="1">
                <a:off x="1732" y="1123"/>
                <a:ext cx="192" cy="228"/>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0" name="Line 74">
                <a:extLst>
                  <a:ext uri="{FF2B5EF4-FFF2-40B4-BE49-F238E27FC236}">
                    <a16:creationId xmlns:a16="http://schemas.microsoft.com/office/drawing/2014/main" id="{E4FA0895-DE18-0533-1BCB-1D70284EE83F}"/>
                  </a:ext>
                </a:extLst>
              </p:cNvPr>
              <p:cNvSpPr>
                <a:spLocks noChangeShapeType="1"/>
              </p:cNvSpPr>
              <p:nvPr/>
            </p:nvSpPr>
            <p:spPr bwMode="auto">
              <a:xfrm flipV="1">
                <a:off x="1924" y="1081"/>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1" name="Line 75">
                <a:extLst>
                  <a:ext uri="{FF2B5EF4-FFF2-40B4-BE49-F238E27FC236}">
                    <a16:creationId xmlns:a16="http://schemas.microsoft.com/office/drawing/2014/main" id="{61AD1ACA-BF90-FCEA-0C3E-3CCEF269DF00}"/>
                  </a:ext>
                </a:extLst>
              </p:cNvPr>
              <p:cNvSpPr>
                <a:spLocks noChangeShapeType="1"/>
              </p:cNvSpPr>
              <p:nvPr/>
            </p:nvSpPr>
            <p:spPr bwMode="auto">
              <a:xfrm flipV="1">
                <a:off x="2116" y="1039"/>
                <a:ext cx="192" cy="42"/>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2" name="Line 76">
                <a:extLst>
                  <a:ext uri="{FF2B5EF4-FFF2-40B4-BE49-F238E27FC236}">
                    <a16:creationId xmlns:a16="http://schemas.microsoft.com/office/drawing/2014/main" id="{FB0FCFE8-0F19-AC27-69BC-55FFDC4AC391}"/>
                  </a:ext>
                </a:extLst>
              </p:cNvPr>
              <p:cNvSpPr>
                <a:spLocks noChangeShapeType="1"/>
              </p:cNvSpPr>
              <p:nvPr/>
            </p:nvSpPr>
            <p:spPr bwMode="auto">
              <a:xfrm flipV="1">
                <a:off x="2308" y="913"/>
                <a:ext cx="186" cy="126"/>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1533" name="Line 77">
                <a:extLst>
                  <a:ext uri="{FF2B5EF4-FFF2-40B4-BE49-F238E27FC236}">
                    <a16:creationId xmlns:a16="http://schemas.microsoft.com/office/drawing/2014/main" id="{45C2EEC9-73EE-7F15-27A3-4D947E86823C}"/>
                  </a:ext>
                </a:extLst>
              </p:cNvPr>
              <p:cNvSpPr>
                <a:spLocks noChangeShapeType="1"/>
              </p:cNvSpPr>
              <p:nvPr/>
            </p:nvSpPr>
            <p:spPr bwMode="auto">
              <a:xfrm flipV="1">
                <a:off x="2494" y="703"/>
                <a:ext cx="192" cy="21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pSp>
      </p:grpSp>
      <p:sp>
        <p:nvSpPr>
          <p:cNvPr id="531536" name="Text Box 80">
            <a:extLst>
              <a:ext uri="{FF2B5EF4-FFF2-40B4-BE49-F238E27FC236}">
                <a16:creationId xmlns:a16="http://schemas.microsoft.com/office/drawing/2014/main" id="{19D0C505-BCDC-301E-36CF-26FE75EC9C0B}"/>
              </a:ext>
            </a:extLst>
          </p:cNvPr>
          <p:cNvSpPr txBox="1">
            <a:spLocks noChangeArrowheads="1"/>
          </p:cNvSpPr>
          <p:nvPr/>
        </p:nvSpPr>
        <p:spPr bwMode="auto">
          <a:xfrm>
            <a:off x="1695450" y="2003425"/>
            <a:ext cx="2644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Potential solutions to fulfill mission needs</a:t>
            </a:r>
          </a:p>
        </p:txBody>
      </p:sp>
      <p:sp>
        <p:nvSpPr>
          <p:cNvPr id="531538" name="Text Box 82">
            <a:extLst>
              <a:ext uri="{FF2B5EF4-FFF2-40B4-BE49-F238E27FC236}">
                <a16:creationId xmlns:a16="http://schemas.microsoft.com/office/drawing/2014/main" id="{69E9AC95-B2DC-964C-5B54-D908FBA02449}"/>
              </a:ext>
            </a:extLst>
          </p:cNvPr>
          <p:cNvSpPr txBox="1">
            <a:spLocks noChangeArrowheads="1"/>
          </p:cNvSpPr>
          <p:nvPr/>
        </p:nvSpPr>
        <p:spPr bwMode="auto">
          <a:xfrm>
            <a:off x="4762500" y="5407025"/>
            <a:ext cx="30829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Comprehensive assessment with Cost Benefit Analysis as cornerstone</a:t>
            </a:r>
          </a:p>
        </p:txBody>
      </p:sp>
      <p:sp>
        <p:nvSpPr>
          <p:cNvPr id="531546" name="Rectangle 90">
            <a:extLst>
              <a:ext uri="{FF2B5EF4-FFF2-40B4-BE49-F238E27FC236}">
                <a16:creationId xmlns:a16="http://schemas.microsoft.com/office/drawing/2014/main" id="{10C73605-B001-135C-E595-059E112F6205}"/>
              </a:ext>
            </a:extLst>
          </p:cNvPr>
          <p:cNvSpPr>
            <a:spLocks noChangeArrowheads="1"/>
          </p:cNvSpPr>
          <p:nvPr/>
        </p:nvSpPr>
        <p:spPr bwMode="auto">
          <a:xfrm>
            <a:off x="6438900" y="2101850"/>
            <a:ext cx="270510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a:spcBef>
                <a:spcPct val="20000"/>
              </a:spcBef>
              <a:buChar char="•"/>
              <a:defRPr sz="2400" b="1">
                <a:solidFill>
                  <a:schemeClr val="tx1"/>
                </a:solidFill>
                <a:latin typeface="Arial" panose="020B0604020202020204" pitchFamily="34" charset="0"/>
              </a:defRPr>
            </a:lvl1pPr>
            <a:lvl2pPr marL="628650" indent="-22860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ct val="2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End-to-End Systems</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&amp; Launch</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Command &amp; Control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Product Generation &amp; Distribution</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Archive &amp; Access </a:t>
            </a:r>
          </a:p>
          <a:p>
            <a:pPr marL="171450" marR="0" lvl="0" indent="-171450" algn="l" defTabSz="914400" rtl="0" eaLnBrk="1" fontAlgn="base" latinLnBrk="0" hangingPunct="1">
              <a:lnSpc>
                <a:spcPct val="100000"/>
              </a:lnSpc>
              <a:spcBef>
                <a:spcPct val="20000"/>
              </a:spcBef>
              <a:spcAft>
                <a:spcPct val="0"/>
              </a:spcAft>
              <a:buClrTx/>
              <a:buSzTx/>
              <a:buFontTx/>
              <a:buChar char="•"/>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User Interface &amp; Assimilation</a:t>
            </a:r>
          </a:p>
        </p:txBody>
      </p:sp>
      <p:sp>
        <p:nvSpPr>
          <p:cNvPr id="531547" name="AutoShape 91">
            <a:extLst>
              <a:ext uri="{FF2B5EF4-FFF2-40B4-BE49-F238E27FC236}">
                <a16:creationId xmlns:a16="http://schemas.microsoft.com/office/drawing/2014/main" id="{478A28AF-AC64-7B09-C30B-2EC65A284385}"/>
              </a:ext>
            </a:extLst>
          </p:cNvPr>
          <p:cNvSpPr>
            <a:spLocks/>
          </p:cNvSpPr>
          <p:nvPr/>
        </p:nvSpPr>
        <p:spPr bwMode="auto">
          <a:xfrm>
            <a:off x="5994400" y="2147888"/>
            <a:ext cx="409575" cy="2514600"/>
          </a:xfrm>
          <a:prstGeom prst="leftBrace">
            <a:avLst>
              <a:gd name="adj1" fmla="val 5116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sng"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